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1"/>
  </p:sldMasterIdLst>
  <p:notesMasterIdLst>
    <p:notesMasterId r:id="rId23"/>
  </p:notesMasterIdLst>
  <p:sldIdLst>
    <p:sldId id="256" r:id="rId2"/>
    <p:sldId id="257" r:id="rId3"/>
    <p:sldId id="258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75" r:id="rId12"/>
    <p:sldId id="292" r:id="rId13"/>
    <p:sldId id="277" r:id="rId14"/>
    <p:sldId id="287" r:id="rId15"/>
    <p:sldId id="302" r:id="rId16"/>
    <p:sldId id="301" r:id="rId17"/>
    <p:sldId id="280" r:id="rId18"/>
    <p:sldId id="281" r:id="rId19"/>
    <p:sldId id="304" r:id="rId20"/>
    <p:sldId id="300" r:id="rId21"/>
    <p:sldId id="285" r:id="rId2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AA9B79-21A2-47BB-8A20-C11E008F467E}">
          <p14:sldIdLst>
            <p14:sldId id="256"/>
            <p14:sldId id="257"/>
            <p14:sldId id="258"/>
            <p14:sldId id="293"/>
            <p14:sldId id="294"/>
            <p14:sldId id="295"/>
            <p14:sldId id="296"/>
            <p14:sldId id="297"/>
            <p14:sldId id="298"/>
            <p14:sldId id="299"/>
            <p14:sldId id="275"/>
            <p14:sldId id="292"/>
            <p14:sldId id="277"/>
            <p14:sldId id="287"/>
          </p14:sldIdLst>
        </p14:section>
        <p14:section name="Раздел без заголовка" id="{471C77CD-669E-4FBA-9222-DE70CD428392}">
          <p14:sldIdLst>
            <p14:sldId id="302"/>
            <p14:sldId id="301"/>
            <p14:sldId id="280"/>
            <p14:sldId id="281"/>
            <p14:sldId id="304"/>
            <p14:sldId id="300"/>
            <p14:sldId id="2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FF00"/>
    <a:srgbClr val="CC00CC"/>
    <a:srgbClr val="E6C8EE"/>
    <a:srgbClr val="FFAFAF"/>
    <a:srgbClr val="F56F6F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1" autoAdjust="0"/>
    <p:restoredTop sz="94645" autoAdjust="0"/>
  </p:normalViewPr>
  <p:slideViewPr>
    <p:cSldViewPr>
      <p:cViewPr>
        <p:scale>
          <a:sx n="80" d="100"/>
          <a:sy n="80" d="100"/>
        </p:scale>
        <p:origin x="-105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3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_fin\&#1044;&#1086;&#1082;&#1091;&#1084;&#1077;&#1085;&#1090;&#1099;&#1050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5%20&#1075;&#1086;&#1076;\&#1087;&#1091;&#1073;&#1083;&#1080;&#1095;&#1085;&#1099;&#1077;%20&#1089;&#1083;&#1091;&#1096;&#1072;&#1085;&#1080;&#1077;%20&#1087;&#1086;%20&#1080;&#1089;&#1087;&#1086;&#1083;&#1085;&#1077;&#1085;&#1080;&#1102;%20&#1079;&#1072;%202015%20&#1075;&#1086;&#1076;\&#1076;&#1086;&#1093;&#1086;&#1076;&#1099;\&#1055;&#1088;&#1080;&#1083;&#1086;&#1078;&#1077;&#1085;&#1080;&#1077;%20&#8470;1%20&#1076;&#1080;&#1072;&#1075;&#1088;&#1072;&#1084;&#1084;&#1072;%20&#1088;&#1072;&#1081;&#1086;&#1085;%202015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76;&#1086;&#1082;&#1091;&#1084;&#1077;&#1085;&#1090;&#1099;&#1082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6%20&#1075;&#1086;&#1076;\&#1084;&#1077;&#1078;&#1073;&#1102;&#1078;&#1076;_&#1090;&#1088;&#1072;&#1085;&#1089;&#1092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4;&#1073;&#1097;&#1072;&#1103;%20&#1087;&#1072;&#1087;&#1082;&#1072;\&#1087;&#1091;&#1073;&#1083;&#1080;&#1095;&#1085;&#1099;&#1077;%20&#1089;&#1083;&#1091;&#1096;&#1072;&#1085;&#1080;&#1077;%20&#1087;&#1086;%20&#1080;&#1089;&#1087;&#1086;&#1083;&#1085;&#1077;&#1085;&#1080;&#1102;%20&#1079;&#1072;%202012%20&#1075;&#1086;&#1076;\&#1089;&#1083;&#1072;&#1081;&#1076;&#1099;&#1076;&#1080;&#1072;&#1075;&#1088;&#1072;&#1084;&#108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44;&#1086;&#1082;&#1091;&#1084;&#1077;&#1085;&#1090;&#1099;&#1050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5%20&#1075;&#1086;&#1076;\&#1087;&#1091;&#1073;&#1083;&#1080;&#1095;&#1085;&#1099;&#1077;%20&#1089;&#1083;&#1091;&#1096;&#1072;&#1085;&#1080;&#1077;%20&#1087;&#1086;%20&#1080;&#1089;&#1087;&#1086;&#1083;&#1085;&#1077;&#1085;&#1080;&#1102;%20&#1079;&#1072;%202015%20&#1075;&#1086;&#1076;\&#1076;&#1086;&#1093;&#1086;&#1076;&#1099;\&#1089;&#1083;&#1072;&#1081;&#1076;&#1099;&#1076;&#1080;&#1072;&#1075;&#1088;&#1072;&#1084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76;&#1086;&#1082;&#1091;&#1084;&#1077;&#1085;&#1090;&#1099;&#1082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6%20&#1075;&#1086;&#1076;\&#1080;&#1089;&#1087;&#1086;&#1083;&#1085;&#1077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76;&#1086;&#1082;&#1091;&#1084;&#1077;&#1085;&#1090;&#1099;&#1082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6%20&#1075;&#1086;&#1076;\&#1080;&#1089;&#1087;&#1086;&#1083;&#1085;&#1077;&#1085;&#1080;&#107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44;&#1086;&#1082;&#1091;&#1084;&#1077;&#1085;&#1090;&#1099;&#1050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5%20&#1075;&#1086;&#1076;\&#1087;&#1091;&#1073;&#1083;&#1080;&#1095;&#1085;&#1099;&#1077;%20&#1089;&#1083;&#1091;&#1096;&#1072;&#1085;&#1080;&#1077;%20&#1087;&#1086;%20&#1080;&#1089;&#1087;&#1086;&#1083;&#1085;&#1077;&#1085;&#1080;&#1102;%20&#1079;&#1072;%202015%20&#1075;&#1086;&#1076;\&#1085;&#1072;&#1094;_&#1101;&#1082;&#1086;&#1085;&#1086;&#1084;&#1080;&#1082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_fin\&#1076;&#1086;&#1082;&#1091;&#1084;&#1077;&#1085;&#1090;&#1099;&#1082;&#1086;&#1084;&#1080;&#1090;&#1077;&#1090;&#1072;\&#1054;&#1041;&#1065;&#1040;&#1071;\&#1057;&#1083;&#1072;&#1081;&#1076;&#1099;%20&#1087;&#1086;%20&#1080;&#1089;&#1087;&#1086;&#1083;&#1085;&#1077;&#1085;&#1080;&#1102;%20&#1073;&#1102;&#1076;&#1078;&#1077;&#1090;&#1072;%20&#1079;&#1072;%202016%20&#1075;&#1086;&#1076;\&#1085;&#1072;&#1094;_&#1101;&#1082;&#1086;&#1085;&#1086;&#1084;&#1080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123145726923924"/>
          <c:y val="0.34907251264755695"/>
          <c:w val="0.57557613822429676"/>
          <c:h val="0.3844856661045562"/>
        </c:manualLayout>
      </c:layout>
      <c:pie3DChart>
        <c:varyColors val="1"/>
        <c:ser>
          <c:idx val="0"/>
          <c:order val="0"/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1.1804710774433094E-2"/>
                  <c:y val="-0.20065785766154809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Налоговые доходы
</a:t>
                    </a:r>
                    <a:r>
                      <a:rPr lang="ru-RU" sz="1800" b="1" dirty="0" smtClean="0"/>
                      <a:t>19,1%</a:t>
                    </a:r>
                    <a:endParaRPr lang="ru-RU" sz="1800" b="1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803412511666781E-2"/>
                  <c:y val="0.12399819672346404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ru-RU" sz="1800" b="1" dirty="0"/>
                      <a:t>Неналоговые доходы
</a:t>
                    </a:r>
                    <a:r>
                      <a:rPr lang="ru-RU" sz="1800" b="1" dirty="0" smtClean="0"/>
                      <a:t>5,3%</a:t>
                    </a:r>
                    <a:endParaRPr lang="ru-RU" sz="1800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948599548696273E-2"/>
                  <c:y val="1.3598529309947848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ru-RU" sz="1700" b="1" dirty="0"/>
                      <a:t>Безвозмездные поступления
</a:t>
                    </a:r>
                    <a:r>
                      <a:rPr lang="ru-RU" sz="1700" b="1" dirty="0" smtClean="0"/>
                      <a:t>75,6%</a:t>
                    </a:r>
                    <a:endParaRPr lang="ru-RU" sz="1700" b="1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'Приложение № 1'!$A$5:$A$7</c:f>
              <c:numCache>
                <c:formatCode>0.00%</c:formatCode>
                <c:ptCount val="3"/>
                <c:pt idx="0">
                  <c:v>0.22500000000000045</c:v>
                </c:pt>
                <c:pt idx="1">
                  <c:v>8.0000000000000224E-2</c:v>
                </c:pt>
                <c:pt idx="2">
                  <c:v>0.69500000000000228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2">
                  <c:v>Благоустройство 2726 тыс. рублей</c:v>
                </c:pt>
                <c:pt idx="4">
                  <c:v>Жилищное хозяйство 26508,2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2">
                  <c:v>2726</c:v>
                </c:pt>
                <c:pt idx="4">
                  <c:v>26508.2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717259648099545"/>
          <c:y val="5.3673260048731269E-2"/>
          <c:w val="0.31370415364476412"/>
          <c:h val="0.24684624082864462"/>
        </c:manualLayout>
      </c:layout>
      <c:overlay val="0"/>
      <c:txPr>
        <a:bodyPr anchor="t"/>
        <a:lstStyle/>
        <a:p>
          <a:pPr>
            <a:defRPr sz="1600" b="1" kern="7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316721835439083"/>
          <c:y val="1.2728310502283121E-3"/>
          <c:w val="0.65468875498350942"/>
          <c:h val="0.993894582700687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4.0107719047525726E-2"/>
                  <c:y val="3.721936834094368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Общее образование 360 308,5 тыс.</a:t>
                    </a:r>
                    <a:r>
                      <a:rPr lang="ru-RU" sz="14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="1" baseline="0" dirty="0" err="1" smtClean="0">
                        <a:latin typeface="Times New Roman" pitchFamily="18" charset="0"/>
                        <a:cs typeface="Times New Roman" pitchFamily="18" charset="0"/>
                      </a:rPr>
                      <a:t>руб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856525321404514E-2"/>
                  <c:y val="-0.1004377853881278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Дошкольное образование 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145 481,5 тыс. </a:t>
                    </a:r>
                    <a:r>
                      <a:rPr lang="ru-RU" sz="1400" b="1" dirty="0" err="1" smtClean="0">
                        <a:latin typeface="Times New Roman" pitchFamily="18" charset="0"/>
                        <a:cs typeface="Times New Roman" pitchFamily="18" charset="0"/>
                      </a:rPr>
                      <a:t>руб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9321213854198377"/>
                  <c:y val="-9.8242409685308812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Другие вопросы 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4 256,8 </a:t>
                    </a:r>
                    <a:r>
                      <a:rPr lang="ru-RU" sz="1400" b="1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 </a:t>
                    </a:r>
                    <a:r>
                      <a:rPr lang="ru-RU" sz="1400" b="1" baseline="0" dirty="0" err="1" smtClean="0">
                        <a:latin typeface="Times New Roman" pitchFamily="18" charset="0"/>
                        <a:cs typeface="Times New Roman" pitchFamily="18" charset="0"/>
                      </a:rPr>
                      <a:t>руб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Молодежная политика и оздоровление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5 624,9 тыс. </a:t>
                    </a:r>
                    <a:r>
                      <a:rPr lang="ru-RU" sz="1400" b="1" dirty="0" err="1" smtClean="0">
                        <a:latin typeface="Times New Roman" pitchFamily="18" charset="0"/>
                        <a:cs typeface="Times New Roman" pitchFamily="18" charset="0"/>
                      </a:rPr>
                      <a:t>руб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4502961769196638"/>
                  <c:y val="3.671156773211567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Дополнительное образование 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31 222 тыс. </a:t>
                    </a:r>
                    <a:r>
                      <a:rPr lang="ru-RU" sz="1400" b="1" dirty="0" err="1" smtClean="0">
                        <a:latin typeface="Times New Roman" pitchFamily="18" charset="0"/>
                        <a:cs typeface="Times New Roman" pitchFamily="18" charset="0"/>
                      </a:rPr>
                      <a:t>руб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Другие вопросы в области образования</c:v>
                </c:pt>
                <c:pt idx="3">
                  <c:v>Молодежная политика и оздоровление</c:v>
                </c:pt>
                <c:pt idx="4">
                  <c:v>Дополнительное образование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360308.5</c:v>
                </c:pt>
                <c:pt idx="1">
                  <c:v>145481.5</c:v>
                </c:pt>
                <c:pt idx="2">
                  <c:v>4256.8</c:v>
                </c:pt>
                <c:pt idx="3">
                  <c:v>5624.9</c:v>
                </c:pt>
                <c:pt idx="4">
                  <c:v>31222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 cmpd="sng"/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122836449567521"/>
          <c:y val="0.14016971179573426"/>
          <c:w val="0.78107133515527061"/>
          <c:h val="0.761731773819536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0.18141077417824447"/>
                  <c:y val="2.1684749053383868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effectLst/>
                      </a:rPr>
                      <a:t>Прочие межбюджетные трансферты</a:t>
                    </a:r>
                    <a:endParaRPr lang="ru-RU" sz="1400" baseline="0" dirty="0" smtClean="0">
                      <a:solidFill>
                        <a:schemeClr val="tx1"/>
                      </a:solidFill>
                      <a:effectLst/>
                    </a:endParaRPr>
                  </a:p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aseline="0" dirty="0" smtClean="0">
                        <a:solidFill>
                          <a:schemeClr val="tx1"/>
                        </a:solidFill>
                        <a:effectLst/>
                      </a:rPr>
                      <a:t>33 920,2 тыс. руб</a:t>
                    </a:r>
                    <a:r>
                      <a:rPr lang="ru-RU" sz="1400" baseline="0" dirty="0">
                        <a:solidFill>
                          <a:schemeClr val="tx1"/>
                        </a:solidFill>
                        <a:effectLst/>
                      </a:rPr>
                      <a:t>.</a:t>
                    </a:r>
                    <a:endParaRPr lang="ru-RU" sz="1400" dirty="0"/>
                  </a:p>
                </c:rich>
              </c:tx>
              <c:spPr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rgbClr val="4F81BD"/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9331635824247742E-3"/>
                  <c:y val="2.408885351536532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effectLst/>
                      </a:rPr>
                      <a:t>Иные дотации</a:t>
                    </a:r>
                  </a:p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effectLst/>
                      </a:rPr>
                      <a:t>3 121,0 </a:t>
                    </a:r>
                    <a:r>
                      <a:rPr lang="ru-RU" sz="1400" dirty="0" err="1" smtClean="0">
                        <a:solidFill>
                          <a:schemeClr val="tx1"/>
                        </a:solidFill>
                        <a:effectLst/>
                      </a:rPr>
                      <a:t>тыс.руб</a:t>
                    </a:r>
                    <a:r>
                      <a:rPr lang="ru-RU" sz="1400" dirty="0" smtClean="0">
                        <a:solidFill>
                          <a:schemeClr val="tx1"/>
                        </a:solidFill>
                        <a:effectLst/>
                      </a:rPr>
                      <a:t>.</a:t>
                    </a:r>
                    <a:endParaRPr lang="ru-RU" sz="1200" dirty="0"/>
                  </a:p>
                </c:rich>
              </c:tx>
              <c:spPr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rgbClr val="4F81BD"/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1708008419484922"/>
                  <c:y val="-2.036476821336791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effectLst/>
                      </a:rPr>
                      <a:t>Дотация на выравнивание</a:t>
                    </a:r>
                  </a:p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 smtClean="0">
                        <a:solidFill>
                          <a:schemeClr val="tx1"/>
                        </a:solidFill>
                        <a:effectLst/>
                      </a:rPr>
                      <a:t>10 136,6 тыс. руб.</a:t>
                    </a:r>
                    <a:endParaRPr lang="ru-RU" sz="1200" dirty="0"/>
                  </a:p>
                </c:rich>
              </c:tx>
              <c:spPr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rgbClr val="4F81BD"/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3"/>
              <c:delete val="1"/>
            </c:dLbl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4F81BD"/>
                </a:solidFill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Лист1!$A$3:$A$5</c:f>
              <c:strCache>
                <c:ptCount val="3"/>
                <c:pt idx="0">
                  <c:v>Дотация на сбалансированность из районного бюджета 1,3 млн.р.</c:v>
                </c:pt>
                <c:pt idx="1">
                  <c:v>Районный ФФПП дотация 6,8 млн.р.</c:v>
                </c:pt>
                <c:pt idx="2">
                  <c:v>Краевой бюджет 7,1 млн.р.</c:v>
                </c:pt>
              </c:strCache>
            </c:strRef>
          </c:cat>
          <c:val>
            <c:numRef>
              <c:f>Лист1!$A$7:$A$10</c:f>
              <c:numCache>
                <c:formatCode>General</c:formatCode>
                <c:ptCount val="4"/>
                <c:pt idx="0">
                  <c:v>33920.1</c:v>
                </c:pt>
                <c:pt idx="1">
                  <c:v>3121</c:v>
                </c:pt>
                <c:pt idx="2">
                  <c:v>10136.6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tx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9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 01 января 2021 года</c:v>
                </c:pt>
                <c:pt idx="1">
                  <c:v>на 01 января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на 01 января 2021 года</c:v>
                </c:pt>
                <c:pt idx="1">
                  <c:v>на 01 января 2022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5490</c:v>
                </c:pt>
                <c:pt idx="1">
                  <c:v>10313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4"/>
        <c:gapDepth val="266"/>
        <c:shape val="box"/>
        <c:axId val="6733824"/>
        <c:axId val="6735360"/>
        <c:axId val="0"/>
      </c:bar3DChart>
      <c:catAx>
        <c:axId val="6733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735360"/>
        <c:crosses val="autoZero"/>
        <c:auto val="1"/>
        <c:lblAlgn val="ctr"/>
        <c:lblOffset val="100"/>
        <c:noMultiLvlLbl val="0"/>
      </c:catAx>
      <c:valAx>
        <c:axId val="6735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33824"/>
        <c:crosses val="autoZero"/>
        <c:crossBetween val="between"/>
      </c:valAx>
    </c:plotArea>
    <c:plotVisOnly val="1"/>
    <c:dispBlanksAs val="gap"/>
    <c:showDLblsOverMax val="0"/>
  </c:chart>
  <c:spPr>
    <a:effectLst>
      <a:glow rad="127000">
        <a:schemeClr val="tx1"/>
      </a:glow>
    </a:effectLst>
  </c:spPr>
  <c:txPr>
    <a:bodyPr/>
    <a:lstStyle/>
    <a:p>
      <a:pPr algn="just"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232678109950809"/>
          <c:y val="0.35118033369684937"/>
          <c:w val="0.43032376838133346"/>
          <c:h val="0.28977326322292235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8"/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6.7321010208788827E-3"/>
                  <c:y val="-0.25014903004311956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Штрафы 
</a:t>
                    </a:r>
                    <a:r>
                      <a:rPr lang="ru-RU" dirty="0" smtClean="0"/>
                      <a:t>7,5%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36805190357612"/>
                  <c:y val="-0.26447007729891125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Налоги на совокупный доход
</a:t>
                    </a:r>
                    <a:r>
                      <a:rPr lang="ru-RU" dirty="0" smtClean="0"/>
                      <a:t>10,4%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34700492736528"/>
                  <c:y val="-0.13409746560988114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Доходы от использования имущества </a:t>
                    </a:r>
                    <a:r>
                      <a:rPr lang="ru-RU" dirty="0" smtClean="0"/>
                      <a:t>13,2%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105616089307364E-2"/>
                  <c:y val="0.2234776715706811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Остальные налоги и сборы </a:t>
                    </a:r>
                    <a:r>
                      <a:rPr lang="ru-RU" dirty="0" smtClean="0"/>
                      <a:t> 4,2 %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252263563219599"/>
                  <c:y val="8.3738892356519296E-2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Налог на доходы физических лиц 
</a:t>
                    </a:r>
                    <a:r>
                      <a:rPr lang="ru-RU" dirty="0" smtClean="0"/>
                      <a:t>64,7%</a:t>
                    </a:r>
                    <a:endParaRPr lang="ru-RU" dirty="0"/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25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'Приложение № 2'!$B$7:$B$11</c:f>
              <c:numCache>
                <c:formatCode>General</c:formatCode>
                <c:ptCount val="5"/>
                <c:pt idx="0">
                  <c:v>5.5</c:v>
                </c:pt>
                <c:pt idx="1">
                  <c:v>8.6</c:v>
                </c:pt>
                <c:pt idx="2">
                  <c:v>19.2</c:v>
                </c:pt>
                <c:pt idx="3">
                  <c:v>8.3000000000000007</c:v>
                </c:pt>
                <c:pt idx="4">
                  <c:v>58.4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18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06206533574992"/>
          <c:y val="0.30925161320873285"/>
          <c:w val="0.74327737890773549"/>
          <c:h val="0.49945072390145157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20464404374595E-2"/>
          <c:y val="0.19649091813113734"/>
          <c:w val="0.94636676712550416"/>
          <c:h val="0.6555808462083473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2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5942919790700941"/>
                  <c:y val="-1.45514341758019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dirty="0">
                        <a:solidFill>
                          <a:schemeClr val="tx1"/>
                        </a:solidFill>
                      </a:rPr>
                      <a:t>Проценты за кредит 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</a:rPr>
                      <a:t>0,1%</a:t>
                    </a:r>
                    <a:r>
                      <a:rPr lang="ru-RU" sz="1600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795300163009254"/>
                  <c:y val="4.686979224530608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dirty="0">
                        <a:solidFill>
                          <a:schemeClr val="tx1"/>
                        </a:solidFill>
                      </a:rPr>
                      <a:t>Аренда </a:t>
                    </a:r>
                    <a:r>
                      <a:rPr lang="ru-RU" sz="1600" dirty="0" smtClean="0">
                        <a:solidFill>
                          <a:schemeClr val="tx1"/>
                        </a:solidFill>
                      </a:rPr>
                      <a:t>муниципального имущества 2,6%</a:t>
                    </a:r>
                    <a:r>
                      <a:rPr lang="ru-RU" sz="1600" dirty="0">
                        <a:solidFill>
                          <a:schemeClr val="tx1"/>
                        </a:solidFill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3809813845837804E-2"/>
                  <c:y val="-1.14349771701139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600" b="1" dirty="0" smtClean="0">
                        <a:solidFill>
                          <a:schemeClr val="tx1"/>
                        </a:solidFill>
                      </a:rPr>
                      <a:t>Аренда земельных участков 97,3</a:t>
                    </a:r>
                    <a:r>
                      <a:rPr lang="ru-RU" sz="1600" b="1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600" b="1" dirty="0" smtClean="0">
                        <a:solidFill>
                          <a:schemeClr val="tx1"/>
                        </a:solidFill>
                      </a:rPr>
                      <a:t>%</a:t>
                    </a:r>
                    <a:r>
                      <a:rPr lang="ru-RU" sz="1600" b="1" dirty="0">
                        <a:solidFill>
                          <a:schemeClr val="tx1"/>
                        </a:solidFill>
                      </a:rPr>
                      <a:t>
</a:t>
                    </a:r>
                    <a:endParaRPr lang="ru-RU" sz="12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 w="12700"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'слайд 7'!$C$7:$C$9</c:f>
              <c:strCache>
                <c:ptCount val="3"/>
                <c:pt idx="0">
                  <c:v>Проценты за кредит 1,4%</c:v>
                </c:pt>
                <c:pt idx="1">
                  <c:v>Аренда муниципального имущества 10,0%</c:v>
                </c:pt>
                <c:pt idx="2">
                  <c:v>Аренда земельных участков 88,6%</c:v>
                </c:pt>
              </c:strCache>
            </c:strRef>
          </c:cat>
          <c:val>
            <c:numRef>
              <c:f>'слайд 7'!$B$7:$B$9</c:f>
              <c:numCache>
                <c:formatCode>General</c:formatCode>
                <c:ptCount val="3"/>
                <c:pt idx="0">
                  <c:v>0.2</c:v>
                </c:pt>
                <c:pt idx="1">
                  <c:v>9.9</c:v>
                </c:pt>
                <c:pt idx="2">
                  <c:v>89.9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93965951211434"/>
          <c:y val="0.27181747493201902"/>
          <c:w val="0.70057793880641717"/>
          <c:h val="0.680019398729690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23744775123645942"/>
                  <c:y val="-6.979185199166612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Дотация от других бюджетов</a:t>
                    </a:r>
                    <a:r>
                      <a:rPr lang="ru-RU" sz="1400" b="1" dirty="0"/>
                      <a:t>
</a:t>
                    </a:r>
                    <a:r>
                      <a:rPr lang="ru-RU" sz="1400" b="1" dirty="0" smtClean="0"/>
                      <a:t>20,3%</a:t>
                    </a:r>
                    <a:endParaRPr lang="ru-RU" sz="1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21381781378443"/>
                  <c:y val="6.408399252588986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Субсидии
</a:t>
                    </a:r>
                    <a:r>
                      <a:rPr lang="ru-RU" sz="1400" b="1" dirty="0" smtClean="0"/>
                      <a:t>13,3%</a:t>
                    </a:r>
                    <a:endParaRPr lang="ru-RU" sz="1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8980327049659635E-2"/>
                  <c:y val="4.425741608559293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Субвенции
</a:t>
                    </a:r>
                    <a:r>
                      <a:rPr lang="ru-RU" sz="1400" b="1" dirty="0" smtClean="0"/>
                      <a:t>56,2%</a:t>
                    </a:r>
                    <a:endParaRPr lang="ru-RU" sz="1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21191023539609752"/>
                  <c:y val="-6.8901840440932768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/>
                      <a:t>Иные межбюджетные трансферты 
</a:t>
                    </a:r>
                    <a:r>
                      <a:rPr lang="ru-RU" sz="1400" b="1" dirty="0" smtClean="0"/>
                      <a:t>10,2%</a:t>
                    </a:r>
                    <a:endParaRPr lang="ru-RU" sz="16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 безвозмездные поступления </c:v>
                </c:pt>
                <c:pt idx="4">
                  <c:v>Доходы от возврата остатков </c:v>
                </c:pt>
                <c:pt idx="5">
                  <c:v>Иные межбюджетные трансферты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8.1</c:v>
                </c:pt>
                <c:pt idx="1">
                  <c:v>21.3</c:v>
                </c:pt>
                <c:pt idx="2">
                  <c:v>69.5</c:v>
                </c:pt>
                <c:pt idx="3">
                  <c:v>0.30000000000000027</c:v>
                </c:pt>
                <c:pt idx="4">
                  <c:v>0.2</c:v>
                </c:pt>
                <c:pt idx="5">
                  <c:v>0.60000000000000053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8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552408990601009"/>
          <c:y val="0.19607423244279928"/>
          <c:w val="0.64537987870797464"/>
          <c:h val="0.583944424165522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6.3105656074168293E-2"/>
                  <c:y val="-9.816943082713032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Расходы на социальную сферу </a:t>
                    </a:r>
                    <a:r>
                      <a:rPr lang="ru-RU" sz="1600" b="1" dirty="0" smtClean="0"/>
                      <a:t>77,4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 </a:t>
                    </a:r>
                    <a:r>
                      <a:rPr lang="ru-RU" sz="1600" b="1" dirty="0"/>
                      <a:t>%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57076140735596"/>
                  <c:y val="9.7817690395511608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Жилищно-коммунальное хозяйство </a:t>
                    </a:r>
                    <a:r>
                      <a:rPr lang="ru-RU" sz="1600" b="1" dirty="0" smtClean="0"/>
                      <a:t>3,8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%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1823684456965376E-2"/>
                  <c:y val="0.10426141887012554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Межбюджетные </a:t>
                    </a:r>
                    <a:r>
                      <a:rPr lang="ru-RU" sz="1600" b="1" dirty="0" smtClean="0"/>
                      <a:t>трансферты 6,1%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597466365175861"/>
                  <c:y val="-0.19151344295078321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Национальная </a:t>
                    </a:r>
                    <a:r>
                      <a:rPr lang="ru-RU" sz="1600" b="1" dirty="0" smtClean="0"/>
                      <a:t>экономика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3,2% 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358398170765017E-2"/>
                  <c:y val="-0.3084182052688589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/>
                      <a:t>Д</a:t>
                    </a:r>
                    <a:r>
                      <a:rPr lang="ru-RU" sz="1600" b="1" dirty="0" smtClean="0"/>
                      <a:t>ругие </a:t>
                    </a:r>
                    <a:r>
                      <a:rPr lang="ru-RU" sz="1600" b="1" dirty="0"/>
                      <a:t>расходы </a:t>
                    </a:r>
                    <a:endParaRPr lang="ru-RU" sz="1600" b="1" dirty="0" smtClean="0"/>
                  </a:p>
                  <a:p>
                    <a:r>
                      <a:rPr lang="ru-RU" sz="1600" b="1" dirty="0" smtClean="0"/>
                      <a:t>9,5 </a:t>
                    </a:r>
                    <a:r>
                      <a:rPr lang="ru-RU" sz="1600" b="1" dirty="0"/>
                      <a:t>%</a:t>
                    </a:r>
                    <a:endParaRPr lang="ru-RU" sz="1200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'2016 год   '!$F$26:$F$31</c:f>
              <c:strCache>
                <c:ptCount val="5"/>
                <c:pt idx="0">
                  <c:v>Расходы на социальную сферу 76,6 %</c:v>
                </c:pt>
                <c:pt idx="1">
                  <c:v>жилищно-коммунальное хозяйство 5,2%</c:v>
                </c:pt>
                <c:pt idx="2">
                  <c:v>Межбюджетные трансферты 2,9 %</c:v>
                </c:pt>
                <c:pt idx="3">
                  <c:v>Национальная экономика 0,8 % </c:v>
                </c:pt>
                <c:pt idx="4">
                  <c:v>другие расходы 14,5 %</c:v>
                </c:pt>
              </c:strCache>
            </c:strRef>
          </c:cat>
          <c:val>
            <c:numRef>
              <c:f>'2016 год   '!$E$26:$E$31</c:f>
              <c:numCache>
                <c:formatCode>0.0%</c:formatCode>
                <c:ptCount val="6"/>
                <c:pt idx="0">
                  <c:v>0.79700000000000004</c:v>
                </c:pt>
                <c:pt idx="1">
                  <c:v>1.7999999999999999E-2</c:v>
                </c:pt>
                <c:pt idx="2">
                  <c:v>2.9000000000000001E-2</c:v>
                </c:pt>
                <c:pt idx="3">
                  <c:v>1.0999999999999998E-2</c:v>
                </c:pt>
                <c:pt idx="4">
                  <c:v>0.14500000000000021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tx2">
        <a:lumMod val="20000"/>
        <a:lumOff val="80000"/>
      </a:schemeClr>
    </a:solidFill>
    <a:ln w="25400" cap="flat" cmpd="sng" algn="ctr">
      <a:noFill/>
      <a:prstDash val="solid"/>
    </a:ln>
    <a:effectLst/>
  </c:spPr>
  <c:txPr>
    <a:bodyPr/>
    <a:lstStyle/>
    <a:p>
      <a:pPr>
        <a:defRPr baseline="0"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397099805062991"/>
          <c:y val="0.15678557571607896"/>
          <c:w val="0.64423104454600644"/>
          <c:h val="0.6208677393586671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1.4753207932341791E-2"/>
                  <c:y val="0.14394326939708688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/>
                    </a:pPr>
                    <a:r>
                      <a:rPr lang="ru-RU" sz="1600" b="1" dirty="0"/>
                      <a:t>Оплата труда и начисления на оплату труда </a:t>
                    </a:r>
                    <a:r>
                      <a:rPr lang="ru-RU" sz="1600" b="1" dirty="0" smtClean="0"/>
                      <a:t>60,1 </a:t>
                    </a:r>
                    <a:r>
                      <a:rPr lang="ru-RU" sz="1600" b="1" dirty="0"/>
                      <a:t>%</a:t>
                    </a:r>
                    <a:endParaRPr lang="ru-RU" sz="1200" b="1" dirty="0"/>
                  </a:p>
                </c:rich>
              </c:tx>
              <c:spPr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rgbClr val="4F81BD"/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2836346845533196E-2"/>
                  <c:y val="-8.243542267593187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/>
                    </a:pPr>
                    <a:r>
                      <a:rPr lang="ru-RU" sz="1600" b="1" dirty="0"/>
                      <a:t>Коммунальные услуги </a:t>
                    </a:r>
                    <a:r>
                      <a:rPr lang="ru-RU" sz="1600" b="1" dirty="0" smtClean="0"/>
                      <a:t>6,6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%</a:t>
                    </a:r>
                    <a:endParaRPr lang="ru-RU" sz="1200" b="1" dirty="0"/>
                  </a:p>
                </c:rich>
              </c:tx>
              <c:spPr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rgbClr val="4F81BD"/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0.29862569262175581"/>
                  <c:y val="-6.0914969562499852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/>
                    </a:pPr>
                    <a:r>
                      <a:rPr lang="ru-RU" sz="1600" b="1" dirty="0"/>
                      <a:t>Прочие расходы </a:t>
                    </a:r>
                    <a:r>
                      <a:rPr lang="ru-RU" sz="1600" b="1" dirty="0" smtClean="0"/>
                      <a:t>33,3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%</a:t>
                    </a:r>
                    <a:endParaRPr lang="ru-RU" sz="1200" b="1" dirty="0"/>
                  </a:p>
                </c:rich>
              </c:tx>
              <c:spPr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rgbClr val="4F81BD"/>
                  </a:solidFill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rgbClr val="4F81BD"/>
                </a:solidFill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'2016 год   '!$E$108:$E$113</c:f>
              <c:strCache>
                <c:ptCount val="3"/>
                <c:pt idx="0">
                  <c:v>Оплата труда и начисления на оплату труда 69,6 %</c:v>
                </c:pt>
                <c:pt idx="1">
                  <c:v>Коммунальные услуги 6,8 %</c:v>
                </c:pt>
                <c:pt idx="2">
                  <c:v>прочие </c:v>
                </c:pt>
              </c:strCache>
            </c:strRef>
          </c:cat>
          <c:val>
            <c:numRef>
              <c:f>'2016 год   '!$D$108:$D$113</c:f>
              <c:numCache>
                <c:formatCode>General</c:formatCode>
                <c:ptCount val="6"/>
                <c:pt idx="0">
                  <c:v>68</c:v>
                </c:pt>
                <c:pt idx="1">
                  <c:v>7.6</c:v>
                </c:pt>
                <c:pt idx="2">
                  <c:v>24.4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tx2">
        <a:lumMod val="20000"/>
        <a:lumOff val="80000"/>
      </a:schemeClr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57692712505628"/>
          <c:y val="7.5879195240932826E-2"/>
          <c:w val="0.69399745057566764"/>
          <c:h val="0.78810982281430064"/>
        </c:manualLayout>
      </c:layout>
      <c:pie3DChart>
        <c:varyColors val="1"/>
        <c:ser>
          <c:idx val="0"/>
          <c:order val="0"/>
          <c:spPr>
            <a:ln>
              <a:solidFill>
                <a:srgbClr val="2F5897"/>
              </a:solidFill>
            </a:ln>
          </c:spPr>
          <c:explosion val="1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2F5897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2F5897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24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2F5897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rgbClr val="2F5897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490066225165611E-2"/>
                  <c:y val="-3.5126453249509797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solidFill>
                          <a:schemeClr val="tx1"/>
                        </a:solidFill>
                      </a:rPr>
                      <a:t>Сельское</a:t>
                    </a:r>
                    <a:r>
                      <a:rPr lang="ru-RU" sz="1400" baseline="0" dirty="0">
                        <a:solidFill>
                          <a:schemeClr val="tx1"/>
                        </a:solidFill>
                      </a:rPr>
                      <a:t> хозяйство 9,1%</a:t>
                    </a:r>
                    <a:endParaRPr lang="ru-RU" sz="14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4182948970582277"/>
                  <c:y val="1.33613100227920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>
                        <a:solidFill>
                          <a:schemeClr val="tx1"/>
                        </a:solidFill>
                      </a:rPr>
                      <a:t>Другие вопросы в области национальной экономики 2,1%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Лист1!$A$1:$A$5</c:f>
              <c:strCache>
                <c:ptCount val="4"/>
                <c:pt idx="1">
                  <c:v>Сельское хозяйство 20,6%</c:v>
                </c:pt>
                <c:pt idx="2">
                  <c:v>Дорожное хозяйство 79,8%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Лист1!$A$6:$A$9</c:f>
              <c:numCache>
                <c:formatCode>General</c:formatCode>
                <c:ptCount val="4"/>
                <c:pt idx="1">
                  <c:v>9.1</c:v>
                </c:pt>
                <c:pt idx="2">
                  <c:v>88.8</c:v>
                </c:pt>
                <c:pt idx="3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385166570105617"/>
          <c:y val="6.2647635848756114E-2"/>
          <c:w val="0.56957342205319872"/>
          <c:h val="0.9373523641512416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892824121470433"/>
                  <c:y val="-2.689168951066544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>
                        <a:solidFill>
                          <a:schemeClr val="tx1"/>
                        </a:solidFill>
                        <a:effectLst/>
                      </a:rPr>
                      <a:t>Сельское</a:t>
                    </a:r>
                    <a:r>
                      <a:rPr lang="ru-RU" sz="1400" b="0" baseline="0" dirty="0">
                        <a:solidFill>
                          <a:schemeClr val="tx1"/>
                        </a:solidFill>
                        <a:effectLst/>
                      </a:rPr>
                      <a:t> хозяйство  </a:t>
                    </a:r>
                    <a:r>
                      <a:rPr lang="ru-RU" sz="1400" b="0" baseline="0" dirty="0" smtClean="0">
                        <a:solidFill>
                          <a:schemeClr val="tx1"/>
                        </a:solidFill>
                        <a:effectLst/>
                      </a:rPr>
                      <a:t>12,7  %</a:t>
                    </a:r>
                    <a:endParaRPr lang="ru-RU" sz="1000" b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9.6763238428053455E-2"/>
                  <c:y val="8.8738101325985794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>
                        <a:solidFill>
                          <a:schemeClr val="tx1"/>
                        </a:solidFill>
                        <a:effectLst/>
                      </a:rPr>
                      <a:t>Дорожное хозяйство  </a:t>
                    </a:r>
                    <a:r>
                      <a:rPr lang="ru-RU" sz="1400" b="0" dirty="0" smtClean="0">
                        <a:solidFill>
                          <a:schemeClr val="tx1"/>
                        </a:solidFill>
                        <a:effectLst/>
                      </a:rPr>
                      <a:t>85,2</a:t>
                    </a:r>
                    <a:r>
                      <a:rPr lang="ru-RU" sz="1400" b="0" baseline="0" dirty="0" smtClean="0">
                        <a:solidFill>
                          <a:schemeClr val="tx1"/>
                        </a:solidFill>
                        <a:effectLst/>
                      </a:rPr>
                      <a:t> </a:t>
                    </a:r>
                    <a:r>
                      <a:rPr lang="ru-RU" sz="1400" b="0" dirty="0" smtClean="0">
                        <a:solidFill>
                          <a:schemeClr val="tx1"/>
                        </a:solidFill>
                        <a:effectLst/>
                      </a:rPr>
                      <a:t>%</a:t>
                    </a:r>
                    <a:endParaRPr lang="ru-RU" sz="1000" b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6.853646197254482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dirty="0">
                        <a:solidFill>
                          <a:schemeClr val="tx1"/>
                        </a:solidFill>
                        <a:effectLst/>
                      </a:rPr>
                      <a:t>Другие вопросы в области национальной экономики </a:t>
                    </a:r>
                    <a:r>
                      <a:rPr lang="ru-RU" sz="1400" b="0" dirty="0" smtClean="0">
                        <a:solidFill>
                          <a:schemeClr val="tx1"/>
                        </a:solidFill>
                        <a:effectLst/>
                      </a:rPr>
                      <a:t>2,1</a:t>
                    </a:r>
                    <a:r>
                      <a:rPr lang="ru-RU" sz="1400" b="0" baseline="0" dirty="0" smtClean="0">
                        <a:solidFill>
                          <a:schemeClr val="tx1"/>
                        </a:solidFill>
                        <a:effectLst/>
                      </a:rPr>
                      <a:t> </a:t>
                    </a:r>
                    <a:r>
                      <a:rPr lang="ru-RU" sz="1400" b="0" dirty="0" smtClean="0">
                        <a:solidFill>
                          <a:schemeClr val="tx1"/>
                        </a:solidFill>
                        <a:effectLst/>
                      </a:rPr>
                      <a:t>%</a:t>
                    </a:r>
                    <a:endParaRPr lang="ru-RU" sz="1000" b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Лист1!$A$1:$A$5</c:f>
              <c:strCache>
                <c:ptCount val="4"/>
                <c:pt idx="1">
                  <c:v>Сельское хозяйство 20,6%</c:v>
                </c:pt>
                <c:pt idx="2">
                  <c:v>Дорожное хозяйство 79,8%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Лист1!$A$6:$A$9</c:f>
              <c:numCache>
                <c:formatCode>General</c:formatCode>
                <c:ptCount val="4"/>
                <c:pt idx="1">
                  <c:v>18.100000000000001</c:v>
                </c:pt>
                <c:pt idx="2">
                  <c:v>81.099999999999994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tx2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0.48713</cdr:x>
      <cdr:y>0.50049</cdr:y>
    </cdr:from>
    <cdr:to>
      <cdr:x>0.50248</cdr:x>
      <cdr:y>0.56636</cdr:y>
    </cdr:to>
    <cdr:sp macro="" textlink="">
      <cdr:nvSpPr>
        <cdr:cNvPr id="307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5446" y="2834881"/>
          <a:ext cx="141446" cy="371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2175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0.17213</cdr:x>
      <cdr:y>0.11268</cdr:y>
    </cdr:from>
    <cdr:to>
      <cdr:x>0.35246</cdr:x>
      <cdr:y>0.19718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76064"/>
          <a:ext cx="158417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0.3075</cdr:x>
      <cdr:y>0.62638</cdr:y>
    </cdr:from>
    <cdr:to>
      <cdr:x>0.3775</cdr:x>
      <cdr:y>0.68841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30602" y="2908921"/>
          <a:ext cx="576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5490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0.68375</cdr:x>
      <cdr:y>0.53335</cdr:y>
    </cdr:from>
    <cdr:to>
      <cdr:x>0.745</cdr:x>
      <cdr:y>0.59537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26968" y="2476873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10313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0.3075</cdr:x>
      <cdr:y>0.47133</cdr:y>
    </cdr:from>
    <cdr:to>
      <cdr:x>0.3775</cdr:x>
      <cdr:y>0.53335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30624" y="2188841"/>
          <a:ext cx="576072" cy="288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06383F92-BC3B-48C4-8F5F-C9DE57F9C47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DC1A7C50-3134-4926-90EF-9AB3287CBC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1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97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1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74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7C50-3134-4926-90EF-9AB3287CBC1F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7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9FE979-B571-4475-9984-12595EC72C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F6248-F7D7-463B-B80B-8E8D8C5482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69139-59FC-487D-B4AF-7DE593CE93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9520-F531-4780-AF14-AB4DB1CBE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7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2A5DC-7F91-43A0-919E-EFD94380E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C76CC-0B1B-4F9B-9AEE-7CEFD3B37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946AD-9267-4496-89E4-B61445C50A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BB1E7-5702-45C0-9329-7EB7F96BC4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84F59-5E41-420F-9E83-0A894F7DE9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0E1A5-294D-4B31-B281-1C52049DB6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75AEB-1388-44A8-AAF3-DFEF911C26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9E1DD-E159-4AC8-9BE0-9CCFB558E2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931FE-FEBF-4835-8625-2C3E6472F1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1EE25-A6E3-415C-8D68-235CC4CF0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2F39BB2D-FADA-4BE3-B5FA-642F41D7F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  <p:sldLayoutId id="2147484073" r:id="rId10"/>
    <p:sldLayoutId id="2147484074" r:id="rId11"/>
    <p:sldLayoutId id="2147484077" r:id="rId12"/>
    <p:sldLayoutId id="2147484078" r:id="rId13"/>
    <p:sldLayoutId id="2147484079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50825" y="1412776"/>
            <a:ext cx="8642350" cy="3887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b="1" dirty="0" smtClean="0"/>
              <a:t>Бюджет </a:t>
            </a:r>
            <a:r>
              <a:rPr lang="ru-RU" sz="3600" b="1" smtClean="0"/>
              <a:t>для граждан</a:t>
            </a:r>
            <a:br>
              <a:rPr lang="ru-RU" sz="3600" b="1" smtClean="0"/>
            </a:br>
            <a:r>
              <a:rPr lang="ru-RU" sz="3600" b="1" smtClean="0"/>
              <a:t>Исполнение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районного бюджета муниципального района «Забайкальский район»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за 2021 год</a:t>
            </a:r>
          </a:p>
        </p:txBody>
      </p:sp>
      <p:pic>
        <p:nvPicPr>
          <p:cNvPr id="11267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59"/>
            <a:ext cx="8928992" cy="57606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работы межведомственных комиссий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320480"/>
          </a:xfrm>
          <a:noFill/>
        </p:spPr>
        <p:txBody>
          <a:bodyPr>
            <a:normAutofit/>
          </a:bodyPr>
          <a:lstStyle/>
          <a:p>
            <a:pPr marL="457200" indent="-457200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Проведено 7 заседаний; 5 рейдов.</a:t>
            </a:r>
          </a:p>
          <a:p>
            <a:pPr marL="457200" indent="-457200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Обследовано 23 объекта, выявлено 34 работников без трудовых договоров.</a:t>
            </a:r>
          </a:p>
          <a:p>
            <a:pPr marL="457200" indent="-457200"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Рассмотрено 29 налогоплательщиков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нарушающих налоговое, трудовое и земельное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законодательство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количестве: </a:t>
            </a: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- 18 организаций-налогоплательщиков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- 11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индивидуальных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предпринимателей.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Получено дополнительных доходов 281,4 тыс. </a:t>
            </a:r>
            <a:r>
              <a:rPr lang="ru-RU"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  <a:r>
              <a:rPr lang="ru-RU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endParaRPr lang="ru-RU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981075"/>
            <a:ext cx="8510588" cy="71973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/>
              <a:t>Структура расходов </a:t>
            </a:r>
            <a:r>
              <a:rPr lang="ru-RU" sz="2400" b="1" dirty="0" smtClean="0"/>
              <a:t>бюджета (в </a:t>
            </a:r>
            <a:r>
              <a:rPr lang="ru-RU" sz="2400" b="1" dirty="0"/>
              <a:t>процентах)</a:t>
            </a:r>
            <a:endParaRPr lang="ru-RU" sz="24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863165"/>
              </p:ext>
            </p:extLst>
          </p:nvPr>
        </p:nvGraphicFramePr>
        <p:xfrm>
          <a:off x="471488" y="1700808"/>
          <a:ext cx="82010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181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Экономическая структура </a:t>
            </a:r>
            <a:r>
              <a:rPr lang="ru-RU" sz="2400" b="1" dirty="0"/>
              <a:t>расходов (в процентах)</a:t>
            </a:r>
            <a:endParaRPr lang="ru-RU" sz="2400" b="1" dirty="0" smtClean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925989"/>
              </p:ext>
            </p:extLst>
          </p:nvPr>
        </p:nvGraphicFramePr>
        <p:xfrm>
          <a:off x="539552" y="1700808"/>
          <a:ext cx="8229600" cy="435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643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981075"/>
            <a:ext cx="8784976" cy="719733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effectLst/>
              </a:rPr>
              <a:t>Исполнение районного бюджета за </a:t>
            </a:r>
            <a:r>
              <a:rPr lang="ru-RU" sz="2400" b="1" dirty="0" smtClean="0">
                <a:effectLst/>
              </a:rPr>
              <a:t>2021 </a:t>
            </a:r>
            <a:r>
              <a:rPr lang="ru-RU" sz="2400" b="1" dirty="0">
                <a:effectLst/>
              </a:rPr>
              <a:t>год </a:t>
            </a:r>
            <a:r>
              <a:rPr lang="ru-RU" sz="2400" b="1" dirty="0" smtClean="0">
                <a:effectLst/>
              </a:rPr>
              <a:t>(тыс.руб.)</a:t>
            </a:r>
            <a:endParaRPr lang="ru-RU" sz="24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490254"/>
              </p:ext>
            </p:extLst>
          </p:nvPr>
        </p:nvGraphicFramePr>
        <p:xfrm>
          <a:off x="467544" y="1700808"/>
          <a:ext cx="8424937" cy="45621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79580"/>
                <a:gridCol w="1172887"/>
                <a:gridCol w="1172887"/>
                <a:gridCol w="1099583"/>
              </a:tblGrid>
              <a:tr h="647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Уточненные бюджетные ассигнования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% 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60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262,7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59 041,0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8 615,8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8 610,8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Национальная экономика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26 727,1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24 564,7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31 207,3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29 234,2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Охрана окружающей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4 760,0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4 760,0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Образование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550 789,9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546 893,7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Культура,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</a:rPr>
                        <a:t>кинематография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17 901,7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17 901,7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Социальная политика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18 348,3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18 090,3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Физическая культура и спорт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Средства массовой информации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719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Межбюджетные трансферты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47 177,8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61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ИТОГО РАСХОДОВ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779 629,5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771 113,1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16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512" y="981075"/>
            <a:ext cx="8784976" cy="1079773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2400" b="1" dirty="0" smtClean="0">
                <a:effectLst/>
              </a:rPr>
              <a:t>Раздел 04 «Национальная экономика» доля расходов по подразделам</a:t>
            </a:r>
            <a:endParaRPr lang="ru-RU" sz="24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561484"/>
              </p:ext>
            </p:extLst>
          </p:nvPr>
        </p:nvGraphicFramePr>
        <p:xfrm>
          <a:off x="467544" y="1916832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216730"/>
              </p:ext>
            </p:extLst>
          </p:nvPr>
        </p:nvGraphicFramePr>
        <p:xfrm>
          <a:off x="251520" y="2060848"/>
          <a:ext cx="8712968" cy="4626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94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3"/>
            <a:ext cx="8229600" cy="432048"/>
          </a:xfrm>
        </p:spPr>
        <p:txBody>
          <a:bodyPr/>
          <a:lstStyle/>
          <a:p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Раздел 05 «Жилищно-коммунальное хозяйство» 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(29 234,2 тыс. руб</a:t>
            </a:r>
            <a:r>
              <a:rPr lang="ru-RU" sz="2000" b="1" dirty="0"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973114"/>
              </p:ext>
            </p:extLst>
          </p:nvPr>
        </p:nvGraphicFramePr>
        <p:xfrm>
          <a:off x="467544" y="1268760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9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Раздел 07 «Образование»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(546 893,7 тыс. руб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164514"/>
              </p:ext>
            </p:extLst>
          </p:nvPr>
        </p:nvGraphicFramePr>
        <p:xfrm>
          <a:off x="251521" y="1484784"/>
          <a:ext cx="8521427" cy="52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8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504" y="981075"/>
            <a:ext cx="8928992" cy="791741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/>
              <a:t>Раздел 14 «Межбюджетные трансферты» (24 863,6тыс. руб</a:t>
            </a:r>
            <a:r>
              <a:rPr lang="ru-RU" sz="2000" b="1" dirty="0"/>
              <a:t>.)</a:t>
            </a:r>
            <a:endParaRPr lang="ru-RU" sz="20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027368"/>
              </p:ext>
            </p:extLst>
          </p:nvPr>
        </p:nvGraphicFramePr>
        <p:xfrm>
          <a:off x="971600" y="1772816"/>
          <a:ext cx="799288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39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765051"/>
            <a:ext cx="8488685" cy="359693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effectLst/>
              </a:rPr>
              <a:t>Реализация муниципальных программ </a:t>
            </a:r>
            <a:r>
              <a:rPr lang="ru-RU" sz="2000" b="1" dirty="0">
                <a:effectLst/>
              </a:rPr>
              <a:t>за </a:t>
            </a:r>
            <a:r>
              <a:rPr lang="ru-RU" sz="2000" b="1" dirty="0" smtClean="0">
                <a:effectLst/>
              </a:rPr>
              <a:t>2021 </a:t>
            </a:r>
            <a:r>
              <a:rPr lang="ru-RU" sz="2000" b="1" dirty="0">
                <a:effectLst/>
              </a:rPr>
              <a:t>год (тыс</a:t>
            </a:r>
            <a:r>
              <a:rPr lang="ru-RU" sz="2000" b="1" dirty="0" smtClean="0">
                <a:effectLst/>
              </a:rPr>
              <a:t>. рублей</a:t>
            </a:r>
            <a:r>
              <a:rPr lang="ru-RU" sz="2000" b="1" dirty="0">
                <a:effectLst/>
              </a:rPr>
              <a:t>)</a:t>
            </a:r>
            <a:endParaRPr lang="ru-RU" sz="20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887801"/>
              </p:ext>
            </p:extLst>
          </p:nvPr>
        </p:nvGraphicFramePr>
        <p:xfrm>
          <a:off x="323528" y="1124745"/>
          <a:ext cx="8568952" cy="540547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146506"/>
                <a:gridCol w="867742"/>
                <a:gridCol w="795430"/>
                <a:gridCol w="759274"/>
              </a:tblGrid>
              <a:tr h="10298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589" marR="3858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Уточненные бюджетные ассигнования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муниципального управления муниципального района «Забайкальский район» на  2020-2026 годы»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55 161,4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54 945,5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99,6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муниципальными финансами и муниципальным долгом муниципального района «Забайкальский район» на 2020-2026 годы»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57 282,4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57 282,4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муниципальной собственностью муниципального района «Забайкальский район» (2020-2026 годы)»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104,2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104,2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информационного общества и формирование электронного правительства в муниципальном районе «Забайкальский район» ( 2020-2026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годы)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17,7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17,7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«Защита населения и территорий от чрезвычайных ситуаций, обеспечение пожарной безопасности и безопасности людей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водных объектах на 2020-2026 годы»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сельского хозяйства и регулирование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рынков сельскохозяйственной продукции, сырья и продовольствия (2020-2026 годы)»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181,7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181,7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6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Профилактика терроризма и экстремизма, а также минимизация и (или) ликвидация последствий проявлений терроризма и экстремизма на территории муниципального района "Забайкальский район"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«Комплексное развитие сельских территорий (2020-2026 годы)»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2 150,0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2 150,0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2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муниципального района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«Забайкальский район» (2020-2026 годы)»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18 596,6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r>
                        <a:rPr lang="ru-RU" sz="1200" b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596,6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«Развитие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физической культуры и спорта в муниципальном районе «Забайкальский район» на 2020-2026 годы»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14 140,7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14 140,7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«Муниципальное регулирование территориального развития муниципального района «Забайкальский район» (2020-2026 годы)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34 940,0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32 966,9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транспортной системы муниципального района «Забайкальский район» (2020-2026 годы)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22 835,0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20 932,4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91,7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39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765051"/>
            <a:ext cx="8488685" cy="359693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2000" b="1" dirty="0" smtClean="0">
                <a:effectLst/>
              </a:rPr>
              <a:t>Реализация муниципальных программ </a:t>
            </a:r>
            <a:r>
              <a:rPr lang="ru-RU" sz="2000" b="1" dirty="0">
                <a:effectLst/>
              </a:rPr>
              <a:t>за </a:t>
            </a:r>
            <a:r>
              <a:rPr lang="ru-RU" sz="2000" b="1" dirty="0" smtClean="0">
                <a:effectLst/>
              </a:rPr>
              <a:t>2021 </a:t>
            </a:r>
            <a:r>
              <a:rPr lang="ru-RU" sz="2000" b="1" dirty="0">
                <a:effectLst/>
              </a:rPr>
              <a:t>год (тыс</a:t>
            </a:r>
            <a:r>
              <a:rPr lang="ru-RU" sz="2000" b="1" dirty="0" smtClean="0">
                <a:effectLst/>
              </a:rPr>
              <a:t>. рублей</a:t>
            </a:r>
            <a:r>
              <a:rPr lang="ru-RU" sz="2000" b="1" dirty="0">
                <a:effectLst/>
              </a:rPr>
              <a:t>)</a:t>
            </a:r>
            <a:endParaRPr lang="ru-RU" sz="20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65726"/>
              </p:ext>
            </p:extLst>
          </p:nvPr>
        </p:nvGraphicFramePr>
        <p:xfrm>
          <a:off x="323528" y="1124745"/>
          <a:ext cx="8568952" cy="280609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146506"/>
                <a:gridCol w="867742"/>
                <a:gridCol w="795430"/>
                <a:gridCol w="759274"/>
              </a:tblGrid>
              <a:tr h="10298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8589" marR="3858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Уточненные бюджетные ассигнования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"Профилактика правонарушений на территории муниципального района "Забайкальский район" на 2020-2026 годы"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"Развитие дошкольного образования в муниципальном районе «Забайкальский район»(2020-2026 годы)"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146 632,4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146 433,5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406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"Развитие общего образования в муниципальном районе "Забайкальский район" (2020-2026 годы)"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362 590,2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359 083,5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"Развитие дополнительного образования муниципального района "Забайкальский район" (2020-2026 годы)"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36 804,9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36 794,9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"Социальная адаптация детей-сирот и детей, оставшихся без попечения родителей, а также лиц из числа детей-сирот и детей,оставшихся без попечения родителей" на 2020-2026гг."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16 305,4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15 871,8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97,3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2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768 267,6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760 021,5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98,9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589" marR="38589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69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/>
                </a:solidFill>
                <a:effectLst/>
              </a:rPr>
              <a:t>Приоритетными задачами и основными направлениями деятельности при исполнении бюджета в 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2021 </a:t>
            </a:r>
            <a:r>
              <a:rPr lang="ru-RU" b="1" dirty="0">
                <a:solidFill>
                  <a:schemeClr val="tx1"/>
                </a:solidFill>
                <a:effectLst/>
              </a:rPr>
              <a:t>году являлись</a:t>
            </a:r>
            <a:r>
              <a:rPr lang="ru-RU" b="1" dirty="0" smtClean="0">
                <a:solidFill>
                  <a:schemeClr val="tx1"/>
                </a:solidFill>
                <a:effectLst/>
              </a:rPr>
              <a:t>: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tx1"/>
              </a:solidFill>
              <a:effectLst/>
            </a:endParaRPr>
          </a:p>
          <a:p>
            <a:pPr lvl="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Повышение доходной базы районного и консолидированного бюджетов</a:t>
            </a:r>
            <a:endParaRPr lang="ru-RU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Применение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программных методов планирования, долгосрочное бюджетное планирование   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Операционная  эффективность использования бюджетных средств 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buFont typeface="+mj-lt"/>
              <a:buAutoNum type="arabicPeriod"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Развитие межбюджетных отношений</a:t>
            </a: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en-US" sz="2000" dirty="0" smtClean="0"/>
          </a:p>
        </p:txBody>
      </p:sp>
      <p:pic>
        <p:nvPicPr>
          <p:cNvPr id="4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Муниципальный долг (тыс. руб.)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128290"/>
              </p:ext>
            </p:extLst>
          </p:nvPr>
        </p:nvGraphicFramePr>
        <p:xfrm>
          <a:off x="457200" y="1600199"/>
          <a:ext cx="8229600" cy="46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91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6706" y="1556792"/>
            <a:ext cx="8510588" cy="3024336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ru-RU" sz="6600" b="1" dirty="0" smtClean="0"/>
              <a:t>СПАСИБО ЗА ВНИМАНИЕ!</a:t>
            </a:r>
          </a:p>
        </p:txBody>
      </p:sp>
      <p:pic>
        <p:nvPicPr>
          <p:cNvPr id="7173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9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125538"/>
            <a:ext cx="9144000" cy="64727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/>
              <a:t>Основные показатели районного бюджета за 2021 год</a:t>
            </a:r>
          </a:p>
        </p:txBody>
      </p:sp>
      <p:pic>
        <p:nvPicPr>
          <p:cNvPr id="13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492896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n-lt"/>
              </a:rPr>
              <a:t>Доходы       –       774 123,7тыс. руб.</a:t>
            </a:r>
          </a:p>
          <a:p>
            <a:endParaRPr lang="ru-RU" sz="3600" b="1" dirty="0">
              <a:latin typeface="+mn-lt"/>
            </a:endParaRPr>
          </a:p>
          <a:p>
            <a:r>
              <a:rPr lang="ru-RU" sz="3600" b="1" dirty="0" smtClean="0">
                <a:latin typeface="+mn-lt"/>
              </a:rPr>
              <a:t>Расходы      –       771 113,1тыс. руб.</a:t>
            </a:r>
          </a:p>
          <a:p>
            <a:endParaRPr lang="ru-RU" sz="3600" b="1" dirty="0">
              <a:latin typeface="+mn-lt"/>
            </a:endParaRPr>
          </a:p>
          <a:p>
            <a:r>
              <a:rPr lang="ru-RU" sz="3600" b="1" dirty="0" smtClean="0">
                <a:latin typeface="+mn-lt"/>
              </a:rPr>
              <a:t>Профицит    –       3 010,6 тыс. руб.</a:t>
            </a:r>
            <a:endParaRPr lang="ru-RU" sz="3600" b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764704"/>
            <a:ext cx="8510588" cy="72008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 smtClean="0"/>
              <a:t>Структура доходов районного бюджета в 2021 году</a:t>
            </a: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238875"/>
              </p:ext>
            </p:extLst>
          </p:nvPr>
        </p:nvGraphicFramePr>
        <p:xfrm>
          <a:off x="563486" y="1484784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52513"/>
            <a:ext cx="8510588" cy="86431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2400" b="1" dirty="0"/>
              <a:t>Структура исполнения собственных доходов районного бюджета за </a:t>
            </a:r>
            <a:r>
              <a:rPr lang="ru-RU" sz="2400" b="1" dirty="0" smtClean="0"/>
              <a:t>2021 год</a:t>
            </a:r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947191"/>
              </p:ext>
            </p:extLst>
          </p:nvPr>
        </p:nvGraphicFramePr>
        <p:xfrm>
          <a:off x="251520" y="2060848"/>
          <a:ext cx="8586621" cy="4339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125538"/>
            <a:ext cx="8510588" cy="43125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/>
              <a:t>Налоги на совокупный доход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331472"/>
              </p:ext>
            </p:extLst>
          </p:nvPr>
        </p:nvGraphicFramePr>
        <p:xfrm>
          <a:off x="323528" y="1484784"/>
          <a:ext cx="8496944" cy="48315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68960"/>
                <a:gridCol w="1695400"/>
                <a:gridCol w="1236644"/>
                <a:gridCol w="1495940"/>
              </a:tblGrid>
              <a:tr h="11026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(тыс. руб.)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(тыс. руб.)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39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Налоги на совокупный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</a:rPr>
                        <a:t>доход</a:t>
                      </a:r>
                      <a:endParaRPr lang="en-US" sz="140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                       </a:t>
                      </a:r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в том числе: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18 838,0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18 442,7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97,9</a:t>
                      </a:r>
                      <a:endParaRPr lang="ru-RU" dirty="0"/>
                    </a:p>
                  </a:txBody>
                  <a:tcPr marL="9525" marR="9525" marT="9525" marB="0"/>
                </a:tc>
              </a:tr>
              <a:tr h="73996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14 000,0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12 467,9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89</a:t>
                      </a:r>
                      <a:endParaRPr lang="ru-RU" dirty="0"/>
                    </a:p>
                  </a:txBody>
                  <a:tcPr marL="9525" marR="9525" marT="9525" marB="0"/>
                </a:tc>
              </a:tr>
              <a:tr h="79799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Единый налог на вмененный доход для отдельных видов деятельности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100,0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2 201,8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104,8</a:t>
                      </a:r>
                      <a:endParaRPr lang="ru-RU" dirty="0"/>
                    </a:p>
                  </a:txBody>
                  <a:tcPr marL="9525" marR="9525" marT="9525" marB="0"/>
                </a:tc>
              </a:tr>
              <a:tr h="7254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dirty="0">
                          <a:effectLst/>
                        </a:rPr>
                        <a:t>Единый сельскохозяйственный налог 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138,0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83,7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60,6</a:t>
                      </a:r>
                      <a:endParaRPr lang="ru-RU" dirty="0"/>
                    </a:p>
                  </a:txBody>
                  <a:tcPr marL="9525" marR="9525" marT="9525" marB="0"/>
                </a:tc>
              </a:tr>
              <a:tr h="7254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Налог,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/>
                        </a:rPr>
                        <a:t> взимаемый в связи с применением патентной системы налогообложения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2 600,0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3 689,1</a:t>
                      </a:r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/>
                        <a:t>В 1,4 раза</a:t>
                      </a:r>
                      <a:endParaRPr lang="ru-RU" dirty="0"/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052513"/>
            <a:ext cx="8510588" cy="864319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ru-RU" sz="2000" b="1" dirty="0"/>
              <a:t>Структура доходов от использования имущества, находящегося в муниципальной  собственности за </a:t>
            </a:r>
            <a:r>
              <a:rPr lang="ru-RU" sz="2000" b="1" dirty="0" smtClean="0"/>
              <a:t>2021 </a:t>
            </a:r>
            <a:r>
              <a:rPr lang="ru-RU" sz="2000" b="1" dirty="0"/>
              <a:t>год</a:t>
            </a:r>
            <a:endParaRPr lang="ru-RU" sz="20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1800513"/>
              </p:ext>
            </p:extLst>
          </p:nvPr>
        </p:nvGraphicFramePr>
        <p:xfrm>
          <a:off x="290684" y="1988840"/>
          <a:ext cx="860319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836868"/>
              </p:ext>
            </p:extLst>
          </p:nvPr>
        </p:nvGraphicFramePr>
        <p:xfrm>
          <a:off x="270404" y="1916832"/>
          <a:ext cx="860319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836713"/>
            <a:ext cx="8510588" cy="43204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dirty="0"/>
              <a:t>Исполнение </a:t>
            </a:r>
            <a:r>
              <a:rPr lang="ru-RU" sz="2000" b="1" dirty="0" smtClean="0"/>
              <a:t>неналоговых доходов бюджета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003878"/>
              </p:ext>
            </p:extLst>
          </p:nvPr>
        </p:nvGraphicFramePr>
        <p:xfrm>
          <a:off x="251520" y="1484784"/>
          <a:ext cx="8640960" cy="44269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724649"/>
                <a:gridCol w="995616"/>
                <a:gridCol w="924501"/>
                <a:gridCol w="996194"/>
              </a:tblGrid>
              <a:tr h="1538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показателей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Факт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тыс.руб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66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Доходы от использования имущества, находящегося в государственной  и муниципальной собственности    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21 086,4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23 332,5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110,6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Платежи при пользовании природными ресурсами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373,8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107,8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28,8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7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Доходы от компенсации затрат государства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74,5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74,8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3 631,0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3 604,9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99,3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 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13 119,0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13 371,2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101,9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7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981075"/>
            <a:ext cx="9144000" cy="71973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dirty="0"/>
              <a:t>Структура безвозмездных перечислений в </a:t>
            </a:r>
            <a:r>
              <a:rPr lang="ru-RU" sz="2400" b="1" dirty="0" smtClean="0"/>
              <a:t>2021 </a:t>
            </a:r>
            <a:r>
              <a:rPr lang="ru-RU" sz="2400" b="1" dirty="0"/>
              <a:t>году</a:t>
            </a:r>
            <a:endParaRPr lang="ru-RU" sz="2400" b="1" dirty="0" smtClean="0"/>
          </a:p>
        </p:txBody>
      </p:sp>
      <p:pic>
        <p:nvPicPr>
          <p:cNvPr id="5" name="Picture 4" descr="Рисунок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489"/>
          <a:stretch>
            <a:fillRect/>
          </a:stretch>
        </p:blipFill>
        <p:spPr bwMode="auto">
          <a:xfrm>
            <a:off x="0" y="7939"/>
            <a:ext cx="9144000" cy="82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45901967"/>
              </p:ext>
            </p:extLst>
          </p:nvPr>
        </p:nvGraphicFramePr>
        <p:xfrm>
          <a:off x="785786" y="1857364"/>
          <a:ext cx="757242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11342</TotalTime>
  <Words>1096</Words>
  <Application>Microsoft Office PowerPoint</Application>
  <PresentationFormat>Экран (4:3)</PresentationFormat>
  <Paragraphs>283</Paragraphs>
  <Slides>21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Бюджет для граждан Исполнение  районного бюджета муниципального района «Забайкальский район»  за 2021 год</vt:lpstr>
      <vt:lpstr>Презентация PowerPoint</vt:lpstr>
      <vt:lpstr>Основные показатели районного бюджета за 2021 год</vt:lpstr>
      <vt:lpstr>Структура доходов районного бюджета в 2021 году</vt:lpstr>
      <vt:lpstr>Структура исполнения собственных доходов районного бюджета за 2021 год</vt:lpstr>
      <vt:lpstr>Налоги на совокупный доход</vt:lpstr>
      <vt:lpstr>Структура доходов от использования имущества, находящегося в муниципальной  собственности за 2021 год</vt:lpstr>
      <vt:lpstr>Исполнение неналоговых доходов бюджета</vt:lpstr>
      <vt:lpstr>Структура безвозмездных перечислений в 2021 году</vt:lpstr>
      <vt:lpstr>Результаты работы межведомственных комиссий</vt:lpstr>
      <vt:lpstr>Структура расходов бюджета (в процентах)</vt:lpstr>
      <vt:lpstr>Экономическая структура расходов (в процентах)</vt:lpstr>
      <vt:lpstr>Исполнение районного бюджета за 2021 год (тыс.руб.)</vt:lpstr>
      <vt:lpstr>Раздел 04 «Национальная экономика» доля расходов по подразделам</vt:lpstr>
      <vt:lpstr>Раздел 05 «Жилищно-коммунальное хозяйство» (29 234,2 тыс. руб.)</vt:lpstr>
      <vt:lpstr>Раздел 07 «Образование» (546 893,7 тыс. руб.)</vt:lpstr>
      <vt:lpstr>Раздел 14 «Межбюджетные трансферты» (24 863,6тыс. руб.)</vt:lpstr>
      <vt:lpstr>Реализация муниципальных программ за 2021 год (тыс. рублей)</vt:lpstr>
      <vt:lpstr>Реализация муниципальных программ за 2021 год (тыс. рублей)</vt:lpstr>
      <vt:lpstr>Муниципальный долг (тыс. руб.)</vt:lpstr>
      <vt:lpstr>СПАСИБО ЗА ВНИМАНИЕ!</vt:lpstr>
    </vt:vector>
  </TitlesOfParts>
  <Company>Komitet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муниципального района «Забайкальский район» на 2012 год и плановый период 2013 и 2014 годов</dc:title>
  <dc:creator>admin</dc:creator>
  <cp:lastModifiedBy>Анна</cp:lastModifiedBy>
  <cp:revision>480</cp:revision>
  <cp:lastPrinted>2022-03-14T23:52:58Z</cp:lastPrinted>
  <dcterms:created xsi:type="dcterms:W3CDTF">2011-12-19T01:06:23Z</dcterms:created>
  <dcterms:modified xsi:type="dcterms:W3CDTF">2022-05-12T07:39:25Z</dcterms:modified>
</cp:coreProperties>
</file>